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60" r:id="rId2"/>
    <p:sldId id="274" r:id="rId3"/>
    <p:sldId id="263" r:id="rId4"/>
    <p:sldId id="279" r:id="rId5"/>
    <p:sldId id="284" r:id="rId6"/>
    <p:sldId id="281" r:id="rId7"/>
    <p:sldId id="276" r:id="rId8"/>
    <p:sldId id="286" r:id="rId9"/>
    <p:sldId id="277" r:id="rId10"/>
    <p:sldId id="267" r:id="rId11"/>
    <p:sldId id="283" r:id="rId12"/>
    <p:sldId id="285" r:id="rId13"/>
    <p:sldId id="287" r:id="rId14"/>
    <p:sldId id="288" r:id="rId15"/>
  </p:sldIdLst>
  <p:sldSz cx="9144000" cy="6858000" type="screen4x3"/>
  <p:notesSz cx="6888163" cy="100203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78" autoAdjust="0"/>
    <p:restoredTop sz="94552" autoAdjust="0"/>
  </p:normalViewPr>
  <p:slideViewPr>
    <p:cSldViewPr>
      <p:cViewPr>
        <p:scale>
          <a:sx n="75" d="100"/>
          <a:sy n="75" d="100"/>
        </p:scale>
        <p:origin x="-2664" y="-8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DA3A8B3B-BE91-4F31-83CD-BDF305E0FED4}" type="datetimeFigureOut">
              <a:rPr lang="ru-RU"/>
              <a:pPr>
                <a:defRPr/>
              </a:pPr>
              <a:t>05.12.2025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49278DA7-1C80-4A20-82FA-1FDCFC2CEB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0763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3439E0-2AFA-474D-8FD7-BE530BA31A3D}" type="datetime1">
              <a:rPr lang="ru-RU"/>
              <a:pPr>
                <a:defRPr/>
              </a:pPr>
              <a:t>05.12.2025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B77120-1E55-4ADF-981C-FE3DF2D13A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BCEDDD-D380-46D1-8144-1F8C2C3C4D05}" type="datetime1">
              <a:rPr lang="ru-RU"/>
              <a:pPr>
                <a:defRPr/>
              </a:pPr>
              <a:t>05.12.2025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5C2B25-41DB-4B62-88DA-5BE3EFB62E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2BCBA6-A7F8-435E-A41D-7287F417D3B1}" type="datetime1">
              <a:rPr lang="ru-RU"/>
              <a:pPr>
                <a:defRPr/>
              </a:pPr>
              <a:t>05.12.2025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B11EC5-5C4F-4D63-90E2-4CC415BFDD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252094-DAE6-4777-A1A1-B3BF8B0B4B9B}" type="datetime1">
              <a:rPr lang="ru-RU"/>
              <a:pPr>
                <a:defRPr/>
              </a:pPr>
              <a:t>05.12.2025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C58CD9-E40F-4C90-969A-8A2D5737C9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3C180B-3BC8-41CD-A18F-109B106245FB}" type="datetime1">
              <a:rPr lang="ru-RU"/>
              <a:pPr>
                <a:defRPr/>
              </a:pPr>
              <a:t>05.12.2025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99AE50-7766-470B-A9B4-705382C325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A39C5-DC2C-4995-B1DA-B39FE5CC22C4}" type="datetime1">
              <a:rPr lang="ru-RU"/>
              <a:pPr>
                <a:defRPr/>
              </a:pPr>
              <a:t>05.12.2025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68CAAA-1234-4455-9A60-EA61F79A31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5ADCF2F-145C-45F4-8588-65B1E44466ED}" type="datetime1">
              <a:rPr lang="ru-RU"/>
              <a:pPr>
                <a:defRPr/>
              </a:pPr>
              <a:t>05.12.2025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66F61FF-B0FD-4A8B-8C6F-D4D30320A5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92298" y="47317"/>
            <a:ext cx="1050115" cy="921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98775" y="4267314"/>
            <a:ext cx="6243638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Заголовок 2"/>
          <p:cNvSpPr txBox="1">
            <a:spLocks/>
          </p:cNvSpPr>
          <p:nvPr/>
        </p:nvSpPr>
        <p:spPr bwMode="auto">
          <a:xfrm>
            <a:off x="625475" y="3644900"/>
            <a:ext cx="560228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defTabSz="895350">
              <a:tabLst>
                <a:tab pos="357188" algn="l"/>
              </a:tabLst>
            </a:pPr>
            <a:endParaRPr lang="ru-RU" altLang="ru-RU">
              <a:latin typeface="Calibri" pitchFamily="34" charset="0"/>
            </a:endParaRPr>
          </a:p>
        </p:txBody>
      </p:sp>
      <p:sp>
        <p:nvSpPr>
          <p:cNvPr id="8" name="Заголовок 2"/>
          <p:cNvSpPr txBox="1">
            <a:spLocks/>
          </p:cNvSpPr>
          <p:nvPr/>
        </p:nvSpPr>
        <p:spPr bwMode="auto">
          <a:xfrm>
            <a:off x="179388" y="6453188"/>
            <a:ext cx="3946525" cy="2762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 anchor="ctr">
            <a:spAutoFit/>
          </a:bodyPr>
          <a:lstStyle>
            <a:lvl1pPr algn="l" defTabSz="895350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357188" algn="l"/>
              </a:tabLst>
              <a:defRPr sz="3200" b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200"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400"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600"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800"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800" dirty="0">
                <a:solidFill>
                  <a:schemeClr val="bg1">
                    <a:lumMod val="50000"/>
                  </a:schemeClr>
                </a:solidFill>
              </a:rPr>
              <a:t>г. Воронеж</a:t>
            </a:r>
            <a:r>
              <a:rPr lang="ru-RU" sz="180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ru-RU" sz="1800" smtClean="0">
                <a:solidFill>
                  <a:schemeClr val="bg1">
                    <a:lumMod val="50000"/>
                  </a:schemeClr>
                </a:solidFill>
              </a:rPr>
              <a:t>2025</a:t>
            </a:r>
            <a:endParaRPr lang="ru-RU" sz="1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</p:txBody>
      </p:sp>
      <p:pic>
        <p:nvPicPr>
          <p:cNvPr id="3081" name="Рисунок 10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52050" y="87113"/>
            <a:ext cx="740248" cy="863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ustomShape 5"/>
          <p:cNvSpPr/>
          <p:nvPr/>
        </p:nvSpPr>
        <p:spPr>
          <a:xfrm>
            <a:off x="755577" y="1098412"/>
            <a:ext cx="7992888" cy="1086114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128160" tIns="64080" rIns="128160" bIns="6408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spc="-1" dirty="0"/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spc="-1" dirty="0">
                <a:solidFill>
                  <a:srgbClr val="002060"/>
                </a:solidFill>
                <a:latin typeface="Times New Roman"/>
              </a:rPr>
              <a:t>Проект «Оптимизация процесса </a:t>
            </a:r>
            <a:r>
              <a:rPr lang="ru-RU" sz="2000" b="1" spc="-1" dirty="0" smtClean="0">
                <a:solidFill>
                  <a:srgbClr val="002060"/>
                </a:solidFill>
                <a:latin typeface="Times New Roman"/>
              </a:rPr>
              <a:t>учета предоставления </a:t>
            </a:r>
            <a:r>
              <a:rPr lang="ru-RU" sz="2000" b="1" spc="-1" dirty="0">
                <a:solidFill>
                  <a:srgbClr val="002060"/>
                </a:solidFill>
                <a:latin typeface="Times New Roman"/>
              </a:rPr>
              <a:t>услуг </a:t>
            </a:r>
            <a:r>
              <a:rPr lang="ru-RU" sz="2000" b="1" spc="-1" dirty="0" smtClean="0">
                <a:solidFill>
                  <a:srgbClr val="002060"/>
                </a:solidFill>
                <a:latin typeface="Times New Roman"/>
              </a:rPr>
              <a:t/>
            </a:r>
            <a:br>
              <a:rPr lang="ru-RU" sz="2000" b="1" spc="-1" dirty="0" smtClean="0">
                <a:solidFill>
                  <a:srgbClr val="002060"/>
                </a:solidFill>
                <a:latin typeface="Times New Roman"/>
              </a:rPr>
            </a:br>
            <a:r>
              <a:rPr lang="ru-RU" sz="2000" b="1" spc="-1" dirty="0" smtClean="0">
                <a:solidFill>
                  <a:srgbClr val="002060"/>
                </a:solidFill>
                <a:latin typeface="Times New Roman"/>
              </a:rPr>
              <a:t>в БУ ВО «ЦКРИ «Семь Ступеней»</a:t>
            </a:r>
            <a:endParaRPr lang="ru-RU" sz="2000" b="1" spc="-1" dirty="0">
              <a:solidFill>
                <a:srgbClr val="002060"/>
              </a:solidFill>
              <a:latin typeface="Times New Roman"/>
            </a:endParaRPr>
          </a:p>
        </p:txBody>
      </p:sp>
      <p:pic>
        <p:nvPicPr>
          <p:cNvPr id="14" name="Рисунок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9" y="10894"/>
            <a:ext cx="937431" cy="984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CustomShape 6"/>
          <p:cNvSpPr/>
          <p:nvPr/>
        </p:nvSpPr>
        <p:spPr>
          <a:xfrm>
            <a:off x="744919" y="2286869"/>
            <a:ext cx="7931223" cy="76744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128160" tIns="64080" rIns="128160" bIns="64080" anchor="ctr"/>
          <a:lstStyle/>
          <a:p>
            <a:pPr algn="ctr"/>
            <a:r>
              <a:rPr lang="ru-RU" b="1" spc="-1" dirty="0">
                <a:solidFill>
                  <a:srgbClr val="002060"/>
                </a:solidFill>
                <a:latin typeface="Times New Roman"/>
              </a:rPr>
              <a:t>Цель – </a:t>
            </a:r>
            <a:r>
              <a:rPr lang="ru-RU" b="1" spc="-1" dirty="0" smtClean="0">
                <a:solidFill>
                  <a:srgbClr val="002060"/>
                </a:solidFill>
                <a:latin typeface="Times New Roman"/>
              </a:rPr>
              <a:t>сокращение времени ввода информации</a:t>
            </a:r>
            <a:endParaRPr lang="ru-RU" b="1" spc="-1" dirty="0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19" name="CustomShape 2"/>
          <p:cNvSpPr/>
          <p:nvPr/>
        </p:nvSpPr>
        <p:spPr>
          <a:xfrm>
            <a:off x="742669" y="5885280"/>
            <a:ext cx="4032447" cy="568056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128160" tIns="64080" rIns="128160" bIns="6408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spc="-1" dirty="0">
                <a:solidFill>
                  <a:srgbClr val="002060"/>
                </a:solidFill>
                <a:latin typeface="Times New Roman"/>
              </a:rPr>
              <a:t>Потребитель:</a:t>
            </a:r>
            <a:endParaRPr lang="ru-RU" sz="1400" b="1" spc="-1" dirty="0">
              <a:solidFill>
                <a:srgbClr val="00206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spc="-1" dirty="0" smtClean="0">
                <a:solidFill>
                  <a:srgbClr val="002060"/>
                </a:solidFill>
                <a:latin typeface="Times New Roman"/>
              </a:rPr>
              <a:t>Сотрудники учреждения, получатели услуг</a:t>
            </a:r>
            <a:endParaRPr lang="ru-RU" sz="1400" spc="-1" dirty="0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20" name="CustomShape 4"/>
          <p:cNvSpPr/>
          <p:nvPr/>
        </p:nvSpPr>
        <p:spPr>
          <a:xfrm>
            <a:off x="739369" y="3212976"/>
            <a:ext cx="4032447" cy="1008112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128160" tIns="64080" rIns="128160" bIns="6408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spc="-1" dirty="0" smtClean="0">
                <a:solidFill>
                  <a:srgbClr val="002060"/>
                </a:solidFill>
                <a:latin typeface="Times New Roman"/>
              </a:rPr>
              <a:t>Куратор проекта</a:t>
            </a:r>
            <a:r>
              <a:rPr lang="ru-RU" sz="1400" b="1" spc="-1" dirty="0">
                <a:solidFill>
                  <a:srgbClr val="002060"/>
                </a:solidFill>
                <a:latin typeface="Times New Roman"/>
              </a:rPr>
              <a:t>:</a:t>
            </a:r>
            <a:endParaRPr lang="ru-RU" sz="1400" spc="-1" dirty="0"/>
          </a:p>
          <a:p>
            <a:r>
              <a:rPr lang="ru-RU" sz="1400" b="1" spc="-1" dirty="0">
                <a:solidFill>
                  <a:srgbClr val="002060"/>
                </a:solidFill>
                <a:latin typeface="Times New Roman"/>
              </a:rPr>
              <a:t>И.В. Митин – </a:t>
            </a:r>
            <a:r>
              <a:rPr lang="ru-RU" altLang="ru-RU" sz="1400" spc="-1" dirty="0" smtClean="0">
                <a:solidFill>
                  <a:srgbClr val="002060"/>
                </a:solidFill>
                <a:latin typeface="Times New Roman"/>
              </a:rPr>
              <a:t>ведущий аналитик отдела оптимизации процессов государственного управления КУ </a:t>
            </a:r>
            <a:r>
              <a:rPr lang="ru-RU" altLang="ru-RU" sz="1400" spc="-1" dirty="0">
                <a:solidFill>
                  <a:srgbClr val="002060"/>
                </a:solidFill>
                <a:latin typeface="Times New Roman"/>
              </a:rPr>
              <a:t>ВО </a:t>
            </a:r>
            <a:r>
              <a:rPr lang="ru-RU" altLang="ru-RU" sz="1400" spc="-1" dirty="0" smtClean="0">
                <a:solidFill>
                  <a:srgbClr val="002060"/>
                </a:solidFill>
                <a:latin typeface="Times New Roman"/>
              </a:rPr>
              <a:t>«ЦЭПВО»</a:t>
            </a:r>
            <a:endParaRPr lang="ru-RU" altLang="ru-RU" sz="1400" spc="-1" dirty="0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21" name="CustomShape 2"/>
          <p:cNvSpPr/>
          <p:nvPr/>
        </p:nvSpPr>
        <p:spPr>
          <a:xfrm>
            <a:off x="4919133" y="3195996"/>
            <a:ext cx="3685315" cy="725130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128160" tIns="64080" rIns="128160" bIns="6408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spc="-1" dirty="0">
                <a:solidFill>
                  <a:srgbClr val="002060"/>
                </a:solidFill>
                <a:latin typeface="Times New Roman"/>
              </a:rPr>
              <a:t>Заказчик проекта:</a:t>
            </a:r>
            <a:endParaRPr lang="ru-RU" sz="1400" b="1" spc="-1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1400" b="1" spc="-1" dirty="0" smtClean="0">
                <a:solidFill>
                  <a:srgbClr val="002060"/>
                </a:solidFill>
                <a:latin typeface="Times New Roman"/>
              </a:rPr>
              <a:t>О.В. Сергеева– </a:t>
            </a:r>
            <a:r>
              <a:rPr lang="ru-RU" sz="1400" spc="-1" dirty="0" smtClean="0">
                <a:solidFill>
                  <a:srgbClr val="002060"/>
                </a:solidFill>
                <a:latin typeface="Times New Roman"/>
              </a:rPr>
              <a:t>руководитель департамента </a:t>
            </a:r>
            <a:r>
              <a:rPr lang="ru-RU" sz="1400" spc="-1" dirty="0">
                <a:solidFill>
                  <a:srgbClr val="002060"/>
                </a:solidFill>
                <a:latin typeface="Times New Roman"/>
              </a:rPr>
              <a:t>социальной </a:t>
            </a:r>
            <a:r>
              <a:rPr lang="ru-RU" sz="1400" spc="-1" dirty="0" smtClean="0">
                <a:solidFill>
                  <a:srgbClr val="002060"/>
                </a:solidFill>
                <a:latin typeface="Times New Roman"/>
              </a:rPr>
              <a:t>защиты Воронежской области</a:t>
            </a:r>
            <a:endParaRPr lang="ru-RU" sz="1400" spc="-1" dirty="0"/>
          </a:p>
        </p:txBody>
      </p:sp>
      <p:sp>
        <p:nvSpPr>
          <p:cNvPr id="22" name="CustomShape 4"/>
          <p:cNvSpPr/>
          <p:nvPr/>
        </p:nvSpPr>
        <p:spPr>
          <a:xfrm>
            <a:off x="742670" y="4221088"/>
            <a:ext cx="4032447" cy="744980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128160" tIns="64080" rIns="128160" bIns="6408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spc="-1" dirty="0" smtClean="0">
                <a:solidFill>
                  <a:srgbClr val="002060"/>
                </a:solidFill>
                <a:latin typeface="Times New Roman"/>
              </a:rPr>
              <a:t>Владелец процесса:</a:t>
            </a:r>
            <a:endParaRPr lang="ru-RU" sz="1400" spc="-1" dirty="0"/>
          </a:p>
          <a:p>
            <a:r>
              <a:rPr lang="ru-RU" sz="1400" b="1" spc="-1" dirty="0">
                <a:solidFill>
                  <a:srgbClr val="002060"/>
                </a:solidFill>
                <a:latin typeface="Times New Roman"/>
              </a:rPr>
              <a:t>И.А. </a:t>
            </a:r>
            <a:r>
              <a:rPr lang="ru-RU" sz="1400" b="1" spc="-1" dirty="0" smtClean="0">
                <a:solidFill>
                  <a:srgbClr val="002060"/>
                </a:solidFill>
                <a:latin typeface="Times New Roman"/>
              </a:rPr>
              <a:t>Гринева– </a:t>
            </a:r>
            <a:r>
              <a:rPr lang="ru-RU" altLang="ru-RU" sz="1400" spc="-1" dirty="0">
                <a:solidFill>
                  <a:srgbClr val="002060"/>
                </a:solidFill>
                <a:latin typeface="Times New Roman"/>
              </a:rPr>
              <a:t>директор </a:t>
            </a:r>
          </a:p>
          <a:p>
            <a:r>
              <a:rPr lang="ru-RU" altLang="ru-RU" sz="1400" spc="-1" dirty="0" smtClean="0">
                <a:solidFill>
                  <a:srgbClr val="002060"/>
                </a:solidFill>
                <a:latin typeface="Times New Roman"/>
              </a:rPr>
              <a:t>БУ </a:t>
            </a:r>
            <a:r>
              <a:rPr lang="ru-RU" altLang="ru-RU" sz="1400" spc="-1" dirty="0">
                <a:solidFill>
                  <a:srgbClr val="002060"/>
                </a:solidFill>
                <a:latin typeface="Times New Roman"/>
              </a:rPr>
              <a:t>ВО </a:t>
            </a:r>
            <a:r>
              <a:rPr lang="ru-RU" altLang="ru-RU" sz="1400" spc="-1" dirty="0" smtClean="0">
                <a:solidFill>
                  <a:srgbClr val="002060"/>
                </a:solidFill>
                <a:latin typeface="Times New Roman"/>
              </a:rPr>
              <a:t>«ЦКРИ «Семь Ступеней»</a:t>
            </a:r>
            <a:endParaRPr lang="ru-RU" altLang="ru-RU" sz="1400" spc="-1" dirty="0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23" name="CustomShape 4"/>
          <p:cNvSpPr/>
          <p:nvPr/>
        </p:nvSpPr>
        <p:spPr>
          <a:xfrm>
            <a:off x="742670" y="4952156"/>
            <a:ext cx="4032447" cy="933124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128160" tIns="64080" rIns="128160" bIns="6408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spc="-1" dirty="0" smtClean="0">
                <a:solidFill>
                  <a:srgbClr val="002060"/>
                </a:solidFill>
                <a:latin typeface="Times New Roman"/>
              </a:rPr>
              <a:t>Руководитель </a:t>
            </a:r>
            <a:r>
              <a:rPr lang="ru-RU" sz="1400" b="1" spc="-1" dirty="0">
                <a:solidFill>
                  <a:srgbClr val="002060"/>
                </a:solidFill>
                <a:latin typeface="Times New Roman"/>
              </a:rPr>
              <a:t>проекта:</a:t>
            </a:r>
            <a:endParaRPr lang="ru-RU" sz="1400" spc="-1" dirty="0"/>
          </a:p>
          <a:p>
            <a:r>
              <a:rPr lang="ru-RU" sz="1400" b="1" spc="-1" dirty="0" smtClean="0">
                <a:solidFill>
                  <a:srgbClr val="002060"/>
                </a:solidFill>
                <a:latin typeface="Times New Roman"/>
              </a:rPr>
              <a:t>И.В. Савинова – </a:t>
            </a:r>
            <a:r>
              <a:rPr lang="ru-RU" sz="1400" spc="-1" dirty="0" smtClean="0">
                <a:solidFill>
                  <a:srgbClr val="002060"/>
                </a:solidFill>
                <a:latin typeface="Times New Roman"/>
              </a:rPr>
              <a:t>заместитель</a:t>
            </a:r>
            <a:r>
              <a:rPr lang="ru-RU" sz="1400" b="1" spc="-1" dirty="0" smtClean="0">
                <a:solidFill>
                  <a:srgbClr val="002060"/>
                </a:solidFill>
                <a:latin typeface="Times New Roman"/>
              </a:rPr>
              <a:t> </a:t>
            </a:r>
            <a:r>
              <a:rPr lang="ru-RU" altLang="ru-RU" sz="1400" spc="-1" dirty="0" smtClean="0">
                <a:solidFill>
                  <a:srgbClr val="002060"/>
                </a:solidFill>
                <a:latin typeface="Times New Roman"/>
              </a:rPr>
              <a:t>директора </a:t>
            </a:r>
            <a:endParaRPr lang="ru-RU" altLang="ru-RU" sz="1400" spc="-1" dirty="0">
              <a:solidFill>
                <a:srgbClr val="002060"/>
              </a:solidFill>
              <a:latin typeface="Times New Roman"/>
            </a:endParaRPr>
          </a:p>
          <a:p>
            <a:r>
              <a:rPr lang="ru-RU" altLang="ru-RU" sz="1400" spc="-1" dirty="0">
                <a:solidFill>
                  <a:srgbClr val="002060"/>
                </a:solidFill>
                <a:latin typeface="Times New Roman"/>
              </a:rPr>
              <a:t>БУ ВО «ЦКРИ «Семь Ступеней»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 txBox="1">
            <a:spLocks noChangeArrowheads="1"/>
          </p:cNvSpPr>
          <p:nvPr/>
        </p:nvSpPr>
        <p:spPr bwMode="auto">
          <a:xfrm>
            <a:off x="1133475" y="263525"/>
            <a:ext cx="6677025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alt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48565" y="115963"/>
            <a:ext cx="682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Рисунок 10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16861" y="166763"/>
            <a:ext cx="473075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3" name="Прямая соединительная линия 22"/>
          <p:cNvCxnSpPr/>
          <p:nvPr/>
        </p:nvCxnSpPr>
        <p:spPr>
          <a:xfrm>
            <a:off x="179389" y="871537"/>
            <a:ext cx="88519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47" name="Номер слайда 10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86600" y="6472238"/>
            <a:ext cx="205740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01EDD7DB-808B-42F3-B0B2-EEA3C7095F8F}" type="slidenum">
              <a:rPr lang="ru-RU" altLang="ru-RU"/>
              <a:pPr>
                <a:defRPr/>
              </a:pPr>
              <a:t>10</a:t>
            </a:fld>
            <a:endParaRPr lang="ru-RU" alt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953E8331-AF46-4E4B-8B31-3DD14FB944D4}"/>
              </a:ext>
            </a:extLst>
          </p:cNvPr>
          <p:cNvSpPr/>
          <p:nvPr/>
        </p:nvSpPr>
        <p:spPr>
          <a:xfrm>
            <a:off x="1979141" y="199806"/>
            <a:ext cx="53285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Реализация плана мероприятий по достижению целевого состояния проекта</a:t>
            </a:r>
            <a:endParaRPr lang="ru-RU" dirty="0"/>
          </a:p>
        </p:txBody>
      </p:sp>
      <p:pic>
        <p:nvPicPr>
          <p:cNvPr id="11" name="Рисунок 1">
            <a:extLst>
              <a:ext uri="{FF2B5EF4-FFF2-40B4-BE49-F238E27FC236}">
                <a16:creationId xmlns="" xmlns:a16="http://schemas.microsoft.com/office/drawing/2014/main" id="{CB667DB8-1E83-4682-B4A3-6D4941B702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9" y="10894"/>
            <a:ext cx="720203" cy="756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0" y="789672"/>
            <a:ext cx="464343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Внесение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изменений в информационную систему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База данных оказания услуг»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возможности ввода полной информации об участнике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СВО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605339" y="908720"/>
            <a:ext cx="43924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Разработка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инструкции по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работе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 информационной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системе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«База данных оказания услуг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9389" y="5877272"/>
            <a:ext cx="61208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Увеличение спектра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технических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возможностей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передачи информации 	</a:t>
            </a:r>
          </a:p>
        </p:txBody>
      </p:sp>
      <p:pic>
        <p:nvPicPr>
          <p:cNvPr id="3" name="Picture 3" descr="E:\Ярыгина Света\Мои документы\2025\Бережливое управление\ФОТО\межвед фото больничный\20250926_14511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90226" y="2994465"/>
            <a:ext cx="2381843" cy="178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Рисунок 23"/>
          <p:cNvPicPr/>
          <p:nvPr/>
        </p:nvPicPr>
        <p:blipFill rotWithShape="1">
          <a:blip r:embed="rId6"/>
          <a:srcRect b="7060"/>
          <a:stretch/>
        </p:blipFill>
        <p:spPr>
          <a:xfrm>
            <a:off x="1996454" y="2708920"/>
            <a:ext cx="4015706" cy="24034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771800" y="3291063"/>
            <a:ext cx="432186" cy="18253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39" t="23958" r="12134" b="28509"/>
          <a:stretch/>
        </p:blipFill>
        <p:spPr bwMode="auto">
          <a:xfrm>
            <a:off x="3371991" y="5176247"/>
            <a:ext cx="433351" cy="605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39" t="23958" r="12134" b="28509"/>
          <a:stretch/>
        </p:blipFill>
        <p:spPr bwMode="auto">
          <a:xfrm>
            <a:off x="4355974" y="5157192"/>
            <a:ext cx="433351" cy="605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56" t="17794" r="36111" b="9965"/>
          <a:stretch/>
        </p:blipFill>
        <p:spPr bwMode="auto">
          <a:xfrm>
            <a:off x="6124793" y="2223654"/>
            <a:ext cx="2767687" cy="394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61375" y="142852"/>
            <a:ext cx="682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112713" y="836613"/>
            <a:ext cx="88519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4" name="Title 1"/>
          <p:cNvSpPr txBox="1">
            <a:spLocks/>
          </p:cNvSpPr>
          <p:nvPr/>
        </p:nvSpPr>
        <p:spPr bwMode="auto">
          <a:xfrm>
            <a:off x="1057275" y="128593"/>
            <a:ext cx="6962775" cy="708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alt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Диагностика </a:t>
            </a:r>
            <a:r>
              <a:rPr lang="ru-RU" alt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мониторинга изменения процесса</a:t>
            </a:r>
            <a:r>
              <a:rPr lang="ru-RU" alt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alt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Анкетирование </a:t>
            </a:r>
            <a:r>
              <a:rPr lang="ru-RU" alt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№2</a:t>
            </a:r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7D447D-FAB7-42B8-95A2-02AC0D57CC92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pic>
        <p:nvPicPr>
          <p:cNvPr id="5127" name="Рисунок 10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48" y="142852"/>
            <a:ext cx="5715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1">
            <a:extLst>
              <a:ext uri="{FF2B5EF4-FFF2-40B4-BE49-F238E27FC236}">
                <a16:creationId xmlns="" xmlns:a16="http://schemas.microsoft.com/office/drawing/2014/main" id="{CF827217-E0B5-416A-8E94-A21DD0CAF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9" y="10894"/>
            <a:ext cx="720203" cy="756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39" t="20247" r="12314" b="45630"/>
          <a:stretch/>
        </p:blipFill>
        <p:spPr bwMode="auto">
          <a:xfrm>
            <a:off x="269033" y="1268760"/>
            <a:ext cx="8695580" cy="3510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29620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61375" y="142852"/>
            <a:ext cx="682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112713" y="836613"/>
            <a:ext cx="88519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4" name="Title 1"/>
          <p:cNvSpPr txBox="1">
            <a:spLocks/>
          </p:cNvSpPr>
          <p:nvPr/>
        </p:nvSpPr>
        <p:spPr bwMode="auto">
          <a:xfrm>
            <a:off x="1057275" y="128593"/>
            <a:ext cx="6962775" cy="708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alt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Диагностика </a:t>
            </a:r>
            <a:r>
              <a:rPr lang="ru-RU" alt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мониторинга изменения процесса</a:t>
            </a:r>
            <a:r>
              <a:rPr lang="ru-RU" alt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alt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Статистический анализ №2</a:t>
            </a:r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7D447D-FAB7-42B8-95A2-02AC0D57CC92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pic>
        <p:nvPicPr>
          <p:cNvPr id="5127" name="Рисунок 10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48" y="142852"/>
            <a:ext cx="5715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1">
            <a:extLst>
              <a:ext uri="{FF2B5EF4-FFF2-40B4-BE49-F238E27FC236}">
                <a16:creationId xmlns="" xmlns:a16="http://schemas.microsoft.com/office/drawing/2014/main" id="{CF827217-E0B5-416A-8E94-A21DD0CAF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9" y="10894"/>
            <a:ext cx="720203" cy="756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8" t="18889" r="34557" b="9946"/>
          <a:stretch/>
        </p:blipFill>
        <p:spPr bwMode="auto">
          <a:xfrm>
            <a:off x="560163" y="955112"/>
            <a:ext cx="7883053" cy="5111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54969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61375" y="142852"/>
            <a:ext cx="682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112713" y="836613"/>
            <a:ext cx="88519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4" name="Title 1"/>
          <p:cNvSpPr txBox="1">
            <a:spLocks/>
          </p:cNvSpPr>
          <p:nvPr/>
        </p:nvSpPr>
        <p:spPr bwMode="auto">
          <a:xfrm>
            <a:off x="1057275" y="128593"/>
            <a:ext cx="6962775" cy="708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alt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Диагностика </a:t>
            </a:r>
            <a:r>
              <a:rPr lang="ru-RU" alt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мониторинга изменения процесса</a:t>
            </a:r>
            <a:r>
              <a:rPr lang="ru-RU" alt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alt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Анкетирование </a:t>
            </a:r>
            <a:r>
              <a:rPr lang="ru-RU" alt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№3</a:t>
            </a:r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7D447D-FAB7-42B8-95A2-02AC0D57CC92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pic>
        <p:nvPicPr>
          <p:cNvPr id="5127" name="Рисунок 10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48" y="142852"/>
            <a:ext cx="5715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1">
            <a:extLst>
              <a:ext uri="{FF2B5EF4-FFF2-40B4-BE49-F238E27FC236}">
                <a16:creationId xmlns="" xmlns:a16="http://schemas.microsoft.com/office/drawing/2014/main" id="{CF827217-E0B5-416A-8E94-A21DD0CAF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9" y="10894"/>
            <a:ext cx="720203" cy="756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13" t="20054" r="12185" b="45054"/>
          <a:stretch/>
        </p:blipFill>
        <p:spPr bwMode="auto">
          <a:xfrm>
            <a:off x="112714" y="855689"/>
            <a:ext cx="8851900" cy="3589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25852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61375" y="142852"/>
            <a:ext cx="682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112713" y="836613"/>
            <a:ext cx="88519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4" name="Title 1"/>
          <p:cNvSpPr txBox="1">
            <a:spLocks/>
          </p:cNvSpPr>
          <p:nvPr/>
        </p:nvSpPr>
        <p:spPr bwMode="auto">
          <a:xfrm>
            <a:off x="1057275" y="128593"/>
            <a:ext cx="6962775" cy="708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alt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Диагностика </a:t>
            </a:r>
            <a:r>
              <a:rPr lang="ru-RU" alt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мониторинга изменения процесса</a:t>
            </a:r>
            <a:r>
              <a:rPr lang="ru-RU" alt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alt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Статистический анализ </a:t>
            </a:r>
            <a:r>
              <a:rPr lang="ru-RU" alt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№3</a:t>
            </a:r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7D447D-FAB7-42B8-95A2-02AC0D57CC92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  <p:pic>
        <p:nvPicPr>
          <p:cNvPr id="5127" name="Рисунок 10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48" y="142852"/>
            <a:ext cx="5715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1">
            <a:extLst>
              <a:ext uri="{FF2B5EF4-FFF2-40B4-BE49-F238E27FC236}">
                <a16:creationId xmlns="" xmlns:a16="http://schemas.microsoft.com/office/drawing/2014/main" id="{CF827217-E0B5-416A-8E94-A21DD0CAF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9" y="10894"/>
            <a:ext cx="720203" cy="756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9" t="19136" r="34536" b="10522"/>
          <a:stretch/>
        </p:blipFill>
        <p:spPr bwMode="auto">
          <a:xfrm>
            <a:off x="12452" y="859509"/>
            <a:ext cx="9041229" cy="5809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7944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61375" y="142852"/>
            <a:ext cx="682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112713" y="836613"/>
            <a:ext cx="88519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4" name="Title 1"/>
          <p:cNvSpPr txBox="1">
            <a:spLocks/>
          </p:cNvSpPr>
          <p:nvPr/>
        </p:nvSpPr>
        <p:spPr bwMode="auto">
          <a:xfrm>
            <a:off x="1057275" y="128593"/>
            <a:ext cx="6962775" cy="708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alt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Диагностика исходного состояния процесса. </a:t>
            </a:r>
            <a:br>
              <a:rPr lang="ru-RU" alt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Анкетирование №</a:t>
            </a:r>
            <a:r>
              <a:rPr lang="ru-RU" alt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7D447D-FAB7-42B8-95A2-02AC0D57CC92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pic>
        <p:nvPicPr>
          <p:cNvPr id="5127" name="Рисунок 10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48" y="142852"/>
            <a:ext cx="5715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1">
            <a:extLst>
              <a:ext uri="{FF2B5EF4-FFF2-40B4-BE49-F238E27FC236}">
                <a16:creationId xmlns="" xmlns:a16="http://schemas.microsoft.com/office/drawing/2014/main" id="{CF827217-E0B5-416A-8E94-A21DD0CAF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9" y="10894"/>
            <a:ext cx="720203" cy="756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36" t="19013" r="12361" b="46082"/>
          <a:stretch/>
        </p:blipFill>
        <p:spPr bwMode="auto">
          <a:xfrm>
            <a:off x="112713" y="1278408"/>
            <a:ext cx="8851900" cy="3590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0561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61375" y="120882"/>
            <a:ext cx="682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146049" y="908720"/>
            <a:ext cx="88519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74" name="Rectangle 7"/>
          <p:cNvSpPr>
            <a:spLocks noChangeArrowheads="1"/>
          </p:cNvSpPr>
          <p:nvPr/>
        </p:nvSpPr>
        <p:spPr bwMode="auto">
          <a:xfrm>
            <a:off x="1547663" y="421109"/>
            <a:ext cx="607970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alt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Паспорт </a:t>
            </a:r>
            <a:r>
              <a:rPr lang="ru-RU" alt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проекта</a:t>
            </a:r>
            <a:endParaRPr lang="ru-RU" altLang="ru-RU" b="1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64C73F-133E-4464-BD0D-562E3C84AE75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pic>
        <p:nvPicPr>
          <p:cNvPr id="7176" name="Рисунок 10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8139" y="191120"/>
            <a:ext cx="477352" cy="596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1">
            <a:extLst>
              <a:ext uri="{FF2B5EF4-FFF2-40B4-BE49-F238E27FC236}">
                <a16:creationId xmlns="" xmlns:a16="http://schemas.microsoft.com/office/drawing/2014/main" id="{543EC540-66A3-46DE-B7F2-A2964B602B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9" y="10894"/>
            <a:ext cx="720203" cy="756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4" t="16050" r="22352" b="8618"/>
          <a:stretch/>
        </p:blipFill>
        <p:spPr bwMode="auto">
          <a:xfrm>
            <a:off x="674860" y="933872"/>
            <a:ext cx="8122023" cy="5795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12163" y="80783"/>
            <a:ext cx="668872" cy="693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112713" y="836613"/>
            <a:ext cx="88519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634203" y="6429787"/>
            <a:ext cx="442392" cy="365125"/>
          </a:xfrm>
        </p:spPr>
        <p:txBody>
          <a:bodyPr/>
          <a:lstStyle/>
          <a:p>
            <a:pPr>
              <a:defRPr/>
            </a:pPr>
            <a:fld id="{CA64C73F-133E-4464-BD0D-562E3C84AE75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  <p:pic>
        <p:nvPicPr>
          <p:cNvPr id="7176" name="Рисунок 10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23485" y="122239"/>
            <a:ext cx="488678" cy="610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>
            <a:extLst>
              <a:ext uri="{FF2B5EF4-FFF2-40B4-BE49-F238E27FC236}">
                <a16:creationId xmlns="" xmlns:a16="http://schemas.microsoft.com/office/drawing/2014/main" id="{4A2AF852-60D2-4A36-BF70-9BC113858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3638" y="180975"/>
            <a:ext cx="6962775" cy="511175"/>
          </a:xfrm>
        </p:spPr>
        <p:txBody>
          <a:bodyPr/>
          <a:lstStyle/>
          <a:p>
            <a:pPr eaLnBrk="1" hangingPunct="1"/>
            <a:r>
              <a:rPr lang="ru-RU" altLang="ru-RU" sz="2000" b="1" dirty="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Диагностика исходного состояния процесса. </a:t>
            </a:r>
            <a:br>
              <a:rPr lang="ru-RU" altLang="ru-RU" sz="2000" b="1" dirty="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altLang="ru-RU" sz="2000" b="1" dirty="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Карта текущего состояния.</a:t>
            </a:r>
            <a:endParaRPr lang="en-US" altLang="ru-RU" sz="2000" b="1" dirty="0">
              <a:solidFill>
                <a:schemeClr val="tx2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8" name="Рисунок 1">
            <a:extLst>
              <a:ext uri="{FF2B5EF4-FFF2-40B4-BE49-F238E27FC236}">
                <a16:creationId xmlns="" xmlns:a16="http://schemas.microsoft.com/office/drawing/2014/main" id="{1E58C2D6-8CF4-4C2A-87D0-660A45BFA3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9" y="10894"/>
            <a:ext cx="720203" cy="756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23" t="19383" r="26042" b="56543"/>
          <a:stretch/>
        </p:blipFill>
        <p:spPr bwMode="auto">
          <a:xfrm>
            <a:off x="251520" y="1014165"/>
            <a:ext cx="8504273" cy="313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7323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61375" y="142852"/>
            <a:ext cx="682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112713" y="836613"/>
            <a:ext cx="88519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4" name="Title 1"/>
          <p:cNvSpPr txBox="1">
            <a:spLocks/>
          </p:cNvSpPr>
          <p:nvPr/>
        </p:nvSpPr>
        <p:spPr bwMode="auto">
          <a:xfrm>
            <a:off x="1057275" y="128593"/>
            <a:ext cx="6962775" cy="708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alt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Диагностика исходного состояния процесса. </a:t>
            </a:r>
            <a:br>
              <a:rPr lang="ru-RU" alt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Статистический анализ №1</a:t>
            </a:r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7D447D-FAB7-42B8-95A2-02AC0D57CC92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pic>
        <p:nvPicPr>
          <p:cNvPr id="5127" name="Рисунок 10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48" y="142852"/>
            <a:ext cx="5715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1">
            <a:extLst>
              <a:ext uri="{FF2B5EF4-FFF2-40B4-BE49-F238E27FC236}">
                <a16:creationId xmlns="" xmlns:a16="http://schemas.microsoft.com/office/drawing/2014/main" id="{CF827217-E0B5-416A-8E94-A21DD0CAF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9" y="10894"/>
            <a:ext cx="720203" cy="756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0" t="18272" r="34229" b="10307"/>
          <a:stretch/>
        </p:blipFill>
        <p:spPr bwMode="auto">
          <a:xfrm>
            <a:off x="107504" y="980728"/>
            <a:ext cx="8953407" cy="5806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6995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26450" y="44450"/>
            <a:ext cx="682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112713" y="836613"/>
            <a:ext cx="88519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24003" y="6284074"/>
            <a:ext cx="370384" cy="365125"/>
          </a:xfrm>
        </p:spPr>
        <p:txBody>
          <a:bodyPr/>
          <a:lstStyle/>
          <a:p>
            <a:pPr>
              <a:defRPr/>
            </a:pPr>
            <a:fld id="{6405612C-D997-4A2B-9FB7-420ECA3A3EBD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  <p:pic>
        <p:nvPicPr>
          <p:cNvPr id="6168" name="Рисунок 10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48" y="142852"/>
            <a:ext cx="571500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1">
            <a:extLst>
              <a:ext uri="{FF2B5EF4-FFF2-40B4-BE49-F238E27FC236}">
                <a16:creationId xmlns="" xmlns:a16="http://schemas.microsoft.com/office/drawing/2014/main" id="{DF6794DD-1177-4DEC-866C-36DB40CA09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9" y="10894"/>
            <a:ext cx="720203" cy="756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itle 1">
            <a:extLst>
              <a:ext uri="{FF2B5EF4-FFF2-40B4-BE49-F238E27FC236}">
                <a16:creationId xmlns="" xmlns:a16="http://schemas.microsoft.com/office/drawing/2014/main" id="{4A2AF852-60D2-4A36-BF70-9BC113858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974" y="325537"/>
            <a:ext cx="6962775" cy="511175"/>
          </a:xfrm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Выявленные проблемы  при диагностике </a:t>
            </a:r>
            <a:r>
              <a:rPr lang="ru-RU" altLang="ru-RU" sz="2000" b="1" dirty="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исходного состояния </a:t>
            </a:r>
            <a:r>
              <a:rPr lang="ru-RU" altLang="ru-RU" sz="2000" b="1" dirty="0" smtClean="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процесса </a:t>
            </a:r>
            <a:r>
              <a:rPr lang="ru-RU" altLang="ru-RU" sz="2000" b="1" dirty="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altLang="ru-RU" sz="2000" b="1" dirty="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en-US" altLang="ru-RU" sz="2000" b="1" dirty="0">
              <a:solidFill>
                <a:schemeClr val="tx2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33" name="Группа 32">
            <a:extLst>
              <a:ext uri="{FF2B5EF4-FFF2-40B4-BE49-F238E27FC236}">
                <a16:creationId xmlns="" xmlns:a16="http://schemas.microsoft.com/office/drawing/2014/main" id="{2C5C1FB2-2995-4FAD-A17E-66DCB12DC2B6}"/>
              </a:ext>
            </a:extLst>
          </p:cNvPr>
          <p:cNvGrpSpPr/>
          <p:nvPr/>
        </p:nvGrpSpPr>
        <p:grpSpPr>
          <a:xfrm>
            <a:off x="440485" y="1600178"/>
            <a:ext cx="8502289" cy="4244403"/>
            <a:chOff x="317861" y="1300163"/>
            <a:chExt cx="8502289" cy="2819761"/>
          </a:xfrm>
        </p:grpSpPr>
        <p:sp>
          <p:nvSpPr>
            <p:cNvPr id="34" name="Пятно 1 33"/>
            <p:cNvSpPr/>
            <p:nvPr/>
          </p:nvSpPr>
          <p:spPr>
            <a:xfrm>
              <a:off x="317861" y="1410018"/>
              <a:ext cx="660400" cy="576262"/>
            </a:xfrm>
            <a:prstGeom prst="irregularSeal1">
              <a:avLst/>
            </a:prstGeom>
            <a:solidFill>
              <a:schemeClr val="accent2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dirty="0"/>
                <a:t>1</a:t>
              </a:r>
            </a:p>
          </p:txBody>
        </p:sp>
        <p:sp>
          <p:nvSpPr>
            <p:cNvPr id="35" name="Пятно 1 34"/>
            <p:cNvSpPr/>
            <p:nvPr/>
          </p:nvSpPr>
          <p:spPr>
            <a:xfrm>
              <a:off x="419381" y="2419461"/>
              <a:ext cx="660400" cy="576262"/>
            </a:xfrm>
            <a:prstGeom prst="irregularSeal1">
              <a:avLst/>
            </a:prstGeom>
            <a:solidFill>
              <a:schemeClr val="accent2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dirty="0"/>
                <a:t>2</a:t>
              </a:r>
            </a:p>
          </p:txBody>
        </p:sp>
        <p:sp>
          <p:nvSpPr>
            <p:cNvPr id="36" name="Title 1"/>
            <p:cNvSpPr txBox="1">
              <a:spLocks/>
            </p:cNvSpPr>
            <p:nvPr/>
          </p:nvSpPr>
          <p:spPr bwMode="auto">
            <a:xfrm>
              <a:off x="1107690" y="1441768"/>
              <a:ext cx="2571742" cy="5127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ru-RU" altLang="ru-RU" sz="2000" dirty="0"/>
                <a:t>Выявленная проблема</a:t>
              </a:r>
              <a:endParaRPr lang="en-US" altLang="ru-RU" sz="2000" dirty="0"/>
            </a:p>
          </p:txBody>
        </p:sp>
        <p:sp>
          <p:nvSpPr>
            <p:cNvPr id="37" name="Title 1"/>
            <p:cNvSpPr txBox="1">
              <a:spLocks/>
            </p:cNvSpPr>
            <p:nvPr/>
          </p:nvSpPr>
          <p:spPr bwMode="auto">
            <a:xfrm>
              <a:off x="1541997" y="2450892"/>
              <a:ext cx="2419350" cy="511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r>
                <a:rPr lang="ru-RU" altLang="ru-RU" sz="2000" dirty="0"/>
                <a:t>Выявленная проблема</a:t>
              </a:r>
              <a:endParaRPr lang="en-US" altLang="ru-RU" sz="2000" dirty="0"/>
            </a:p>
          </p:txBody>
        </p:sp>
        <p:sp>
          <p:nvSpPr>
            <p:cNvPr id="38" name="Title 1"/>
            <p:cNvSpPr txBox="1">
              <a:spLocks/>
            </p:cNvSpPr>
            <p:nvPr/>
          </p:nvSpPr>
          <p:spPr bwMode="auto">
            <a:xfrm>
              <a:off x="3492500" y="1300163"/>
              <a:ext cx="5327650" cy="5127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endParaRPr lang="en-US" altLang="ru-RU" sz="1400" dirty="0"/>
            </a:p>
          </p:txBody>
        </p:sp>
        <p:sp>
          <p:nvSpPr>
            <p:cNvPr id="39" name="Title 1"/>
            <p:cNvSpPr txBox="1">
              <a:spLocks/>
            </p:cNvSpPr>
            <p:nvPr/>
          </p:nvSpPr>
          <p:spPr bwMode="auto">
            <a:xfrm>
              <a:off x="3500430" y="1928802"/>
              <a:ext cx="5319720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endParaRPr lang="en-US" altLang="ru-RU" sz="1400" dirty="0"/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3571868" y="2143116"/>
              <a:ext cx="507209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ru-RU" altLang="ru-RU" sz="1400" dirty="0"/>
            </a:p>
          </p:txBody>
        </p:sp>
        <p:sp>
          <p:nvSpPr>
            <p:cNvPr id="18" name="Пятно 1 17"/>
            <p:cNvSpPr/>
            <p:nvPr/>
          </p:nvSpPr>
          <p:spPr>
            <a:xfrm>
              <a:off x="447290" y="3543662"/>
              <a:ext cx="660400" cy="576262"/>
            </a:xfrm>
            <a:prstGeom prst="irregularSeal1">
              <a:avLst/>
            </a:prstGeom>
            <a:solidFill>
              <a:schemeClr val="accent2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dirty="0" smtClean="0"/>
                <a:t>3</a:t>
              </a:r>
              <a:endParaRPr lang="ru-RU" sz="2800" dirty="0"/>
            </a:p>
          </p:txBody>
        </p:sp>
        <p:sp>
          <p:nvSpPr>
            <p:cNvPr id="19" name="Title 1"/>
            <p:cNvSpPr txBox="1">
              <a:spLocks/>
            </p:cNvSpPr>
            <p:nvPr/>
          </p:nvSpPr>
          <p:spPr bwMode="auto">
            <a:xfrm>
              <a:off x="1641064" y="3543662"/>
              <a:ext cx="2419350" cy="511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r>
                <a:rPr lang="ru-RU" altLang="ru-RU" sz="2000" dirty="0"/>
                <a:t>Выявленная проблема</a:t>
              </a:r>
              <a:endParaRPr lang="en-US" altLang="ru-RU" sz="2000" dirty="0"/>
            </a:p>
          </p:txBody>
        </p:sp>
      </p:grpSp>
      <p:sp>
        <p:nvSpPr>
          <p:cNvPr id="45" name="Прямоугольник 44"/>
          <p:cNvSpPr/>
          <p:nvPr/>
        </p:nvSpPr>
        <p:spPr>
          <a:xfrm>
            <a:off x="4195762" y="1857018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/>
              <a:t>Отсутствие полной информации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об </a:t>
            </a:r>
            <a:r>
              <a:rPr lang="ru-RU" sz="2000" dirty="0"/>
              <a:t>участнике СВО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4229727" y="3513202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/>
              <a:t>Технические ошибки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при </a:t>
            </a:r>
            <a:r>
              <a:rPr lang="ru-RU" sz="2000" dirty="0"/>
              <a:t>вводе информации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205071" y="5169386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/>
              <a:t>Предоставление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неполного </a:t>
            </a:r>
            <a:r>
              <a:rPr lang="ru-RU" sz="2000" dirty="0"/>
              <a:t>пакета документов</a:t>
            </a:r>
          </a:p>
        </p:txBody>
      </p:sp>
    </p:spTree>
    <p:extLst>
      <p:ext uri="{BB962C8B-B14F-4D97-AF65-F5344CB8AC3E}">
        <p14:creationId xmlns:p14="http://schemas.microsoft.com/office/powerpoint/2010/main" val="336206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12163" y="80783"/>
            <a:ext cx="668872" cy="693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112713" y="836613"/>
            <a:ext cx="88519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634203" y="6429787"/>
            <a:ext cx="442392" cy="365125"/>
          </a:xfrm>
        </p:spPr>
        <p:txBody>
          <a:bodyPr/>
          <a:lstStyle/>
          <a:p>
            <a:pPr>
              <a:defRPr/>
            </a:pPr>
            <a:fld id="{CA64C73F-133E-4464-BD0D-562E3C84AE75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  <p:pic>
        <p:nvPicPr>
          <p:cNvPr id="7176" name="Рисунок 10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23485" y="122239"/>
            <a:ext cx="488678" cy="610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>
            <a:extLst>
              <a:ext uri="{FF2B5EF4-FFF2-40B4-BE49-F238E27FC236}">
                <a16:creationId xmlns="" xmlns:a16="http://schemas.microsoft.com/office/drawing/2014/main" id="{4A2AF852-60D2-4A36-BF70-9BC113858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3643" y="207215"/>
            <a:ext cx="6576714" cy="511175"/>
          </a:xfrm>
        </p:spPr>
        <p:txBody>
          <a:bodyPr/>
          <a:lstStyle/>
          <a:p>
            <a:pPr eaLnBrk="1" hangingPunct="1"/>
            <a:r>
              <a:rPr lang="ru-RU" altLang="ru-RU" sz="2000" b="1" dirty="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Проектирование. Карта целевого состояния процесса.</a:t>
            </a:r>
            <a:endParaRPr lang="en-US" altLang="ru-RU" sz="2000" b="1" dirty="0">
              <a:solidFill>
                <a:schemeClr val="tx2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8" name="Рисунок 1">
            <a:extLst>
              <a:ext uri="{FF2B5EF4-FFF2-40B4-BE49-F238E27FC236}">
                <a16:creationId xmlns="" xmlns:a16="http://schemas.microsoft.com/office/drawing/2014/main" id="{60F15C3A-71A0-4142-8082-5C4B0963D2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9" y="10894"/>
            <a:ext cx="720203" cy="756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44" t="20247" r="17935" b="57888"/>
          <a:stretch/>
        </p:blipFill>
        <p:spPr bwMode="auto">
          <a:xfrm>
            <a:off x="107504" y="1052736"/>
            <a:ext cx="8981771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55587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12163" y="80783"/>
            <a:ext cx="668872" cy="693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112713" y="836613"/>
            <a:ext cx="88519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634203" y="6429787"/>
            <a:ext cx="442392" cy="365125"/>
          </a:xfrm>
        </p:spPr>
        <p:txBody>
          <a:bodyPr/>
          <a:lstStyle/>
          <a:p>
            <a:pPr>
              <a:defRPr/>
            </a:pPr>
            <a:fld id="{CA64C73F-133E-4464-BD0D-562E3C84AE75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  <p:pic>
        <p:nvPicPr>
          <p:cNvPr id="7176" name="Рисунок 10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23485" y="122239"/>
            <a:ext cx="488678" cy="610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>
            <a:extLst>
              <a:ext uri="{FF2B5EF4-FFF2-40B4-BE49-F238E27FC236}">
                <a16:creationId xmlns="" xmlns:a16="http://schemas.microsoft.com/office/drawing/2014/main" id="{4A2AF852-60D2-4A36-BF70-9BC113858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3643" y="207215"/>
            <a:ext cx="6576714" cy="511175"/>
          </a:xfrm>
        </p:spPr>
        <p:txBody>
          <a:bodyPr/>
          <a:lstStyle/>
          <a:p>
            <a:pPr eaLnBrk="1" hangingPunct="1"/>
            <a:r>
              <a:rPr lang="ru-RU" altLang="ru-RU" sz="2000" b="1" dirty="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Проектирование. </a:t>
            </a:r>
            <a:r>
              <a:rPr lang="ru-RU" altLang="ru-RU" sz="2000" b="1" dirty="0" smtClean="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altLang="ru-RU" sz="2000" b="1" dirty="0" smtClean="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altLang="ru-RU" sz="2000" b="1" dirty="0" smtClean="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Карта идеального состояния </a:t>
            </a:r>
            <a:r>
              <a:rPr lang="ru-RU" altLang="ru-RU" sz="2000" b="1" dirty="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процесса.</a:t>
            </a:r>
            <a:endParaRPr lang="en-US" altLang="ru-RU" sz="2000" b="1" dirty="0">
              <a:solidFill>
                <a:schemeClr val="tx2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8" name="Рисунок 1">
            <a:extLst>
              <a:ext uri="{FF2B5EF4-FFF2-40B4-BE49-F238E27FC236}">
                <a16:creationId xmlns="" xmlns:a16="http://schemas.microsoft.com/office/drawing/2014/main" id="{60F15C3A-71A0-4142-8082-5C4B0963D2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9" y="10894"/>
            <a:ext cx="720203" cy="756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63" t="20741" r="14019" b="62963"/>
          <a:stretch/>
        </p:blipFill>
        <p:spPr bwMode="auto">
          <a:xfrm>
            <a:off x="35496" y="1772816"/>
            <a:ext cx="8964611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98239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12163" y="80783"/>
            <a:ext cx="668872" cy="693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112713" y="836613"/>
            <a:ext cx="88519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634203" y="6429787"/>
            <a:ext cx="442392" cy="365125"/>
          </a:xfrm>
        </p:spPr>
        <p:txBody>
          <a:bodyPr/>
          <a:lstStyle/>
          <a:p>
            <a:pPr>
              <a:defRPr/>
            </a:pPr>
            <a:fld id="{CA64C73F-133E-4464-BD0D-562E3C84AE75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  <p:pic>
        <p:nvPicPr>
          <p:cNvPr id="7176" name="Рисунок 10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23485" y="122239"/>
            <a:ext cx="488678" cy="610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>
            <a:extLst>
              <a:ext uri="{FF2B5EF4-FFF2-40B4-BE49-F238E27FC236}">
                <a16:creationId xmlns="" xmlns:a16="http://schemas.microsoft.com/office/drawing/2014/main" id="{4A2AF852-60D2-4A36-BF70-9BC113858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6465" y="221912"/>
            <a:ext cx="6611069" cy="511175"/>
          </a:xfrm>
        </p:spPr>
        <p:txBody>
          <a:bodyPr/>
          <a:lstStyle/>
          <a:p>
            <a:pPr eaLnBrk="1" hangingPunct="1"/>
            <a:r>
              <a:rPr lang="ru-RU" altLang="ru-RU" sz="2000" b="1" dirty="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План мероприятий по достижению целевых показателей проекта</a:t>
            </a:r>
            <a:endParaRPr lang="en-US" altLang="ru-RU" sz="2000" b="1" dirty="0">
              <a:solidFill>
                <a:schemeClr val="tx2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8" name="Рисунок 1">
            <a:extLst>
              <a:ext uri="{FF2B5EF4-FFF2-40B4-BE49-F238E27FC236}">
                <a16:creationId xmlns="" xmlns:a16="http://schemas.microsoft.com/office/drawing/2014/main" id="{DD27D4DF-359E-41C2-8AA3-5C5D5DC0F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9" y="10894"/>
            <a:ext cx="720203" cy="756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86" t="16173" r="19588" b="20982"/>
          <a:stretch/>
        </p:blipFill>
        <p:spPr bwMode="auto">
          <a:xfrm>
            <a:off x="403808" y="1124744"/>
            <a:ext cx="8596448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00009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1458</TotalTime>
  <Words>200</Words>
  <Application>Microsoft Office PowerPoint</Application>
  <PresentationFormat>Экран (4:3)</PresentationFormat>
  <Paragraphs>54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Диагностика исходного состояния процесса.  Карта текущего состояния.</vt:lpstr>
      <vt:lpstr>Презентация PowerPoint</vt:lpstr>
      <vt:lpstr>Выявленные проблемы  при диагностике исходного состояния процесса  </vt:lpstr>
      <vt:lpstr>Проектирование. Карта целевого состояния процесса.</vt:lpstr>
      <vt:lpstr>Проектирование.  Карта идеального состояния процесса.</vt:lpstr>
      <vt:lpstr>План мероприятий по достижению целевых показателей проекта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Васильев Андрей Юрьевич</dc:creator>
  <cp:lastModifiedBy>Ярыгина</cp:lastModifiedBy>
  <cp:revision>164</cp:revision>
  <cp:lastPrinted>2025-08-25T13:39:37Z</cp:lastPrinted>
  <dcterms:created xsi:type="dcterms:W3CDTF">2021-01-15T07:11:03Z</dcterms:created>
  <dcterms:modified xsi:type="dcterms:W3CDTF">2025-12-05T05:42:02Z</dcterms:modified>
</cp:coreProperties>
</file>